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63" r:id="rId4"/>
    <p:sldId id="290" r:id="rId5"/>
    <p:sldId id="295" r:id="rId6"/>
    <p:sldId id="296" r:id="rId7"/>
    <p:sldId id="270" r:id="rId8"/>
    <p:sldId id="291" r:id="rId9"/>
    <p:sldId id="292" r:id="rId10"/>
    <p:sldId id="293" r:id="rId11"/>
    <p:sldId id="294" r:id="rId12"/>
    <p:sldId id="297" r:id="rId13"/>
    <p:sldId id="277" r:id="rId14"/>
    <p:sldId id="27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817" autoAdjust="0"/>
  </p:normalViewPr>
  <p:slideViewPr>
    <p:cSldViewPr snapToGrid="0">
      <p:cViewPr>
        <p:scale>
          <a:sx n="100" d="100"/>
          <a:sy n="100" d="100"/>
        </p:scale>
        <p:origin x="-990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0A3B1-355D-49D7-88D2-7DCB4C385353}" type="datetimeFigureOut">
              <a:rPr lang="ko-KR" altLang="en-US" smtClean="0"/>
              <a:t>2022-11-17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CDBE4-0347-4A25-ACAF-47FD297F48A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340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DBE4-0347-4A25-ACAF-47FD297F48A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730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DBE4-0347-4A25-ACAF-47FD297F48A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908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DBE4-0347-4A25-ACAF-47FD297F48A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541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DBE4-0347-4A25-ACAF-47FD297F48A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80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DBE4-0347-4A25-ACAF-47FD297F48A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419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DBE4-0347-4A25-ACAF-47FD297F48A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671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DBE4-0347-4A25-ACAF-47FD297F48A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221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DBE4-0347-4A25-ACAF-47FD297F48A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310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93EDB4D-5ECF-069E-C5D5-C6F4BB6B5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Autofit/>
          </a:bodyPr>
          <a:lstStyle>
            <a:lvl1pPr algn="ctr">
              <a:defRPr sz="7200" b="1">
                <a:solidFill>
                  <a:srgbClr val="4262FF"/>
                </a:solidFill>
                <a:ea typeface="문체부 제목 돋음체" panose="020B0609000101010101" pitchFamily="49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FD51FC3-FE1E-7437-135A-D1FB458FF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1642" y="3509963"/>
            <a:ext cx="4812632" cy="2133599"/>
          </a:xfrm>
        </p:spPr>
        <p:txBody>
          <a:bodyPr/>
          <a:lstStyle>
            <a:lvl1pPr marL="0" indent="0" algn="r">
              <a:buNone/>
              <a:defRPr sz="2400">
                <a:ea typeface="문체부 제목 돋음체" panose="020B0609000101010101" pitchFamily="49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0D48BC5-8E0A-3D22-6DD3-80BD1A7F4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AA36-4C60-437F-86A5-27BE800E394D}" type="datetimeFigureOut">
              <a:rPr lang="ko-KR" altLang="en-US" smtClean="0"/>
              <a:t>2022-11-17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E96F8B0-EE3F-6511-A538-B046A0A3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B4B5113-AE1A-2A22-DCC2-36B1D23E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DF17-67BA-4B16-9C68-0331FECBFAF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712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5980FE-46F2-62DC-DC65-8559CED0C4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2832133" cy="2191644"/>
          </a:xfrm>
        </p:spPr>
        <p:txBody>
          <a:bodyPr/>
          <a:lstStyle>
            <a:lvl1pPr algn="ctr">
              <a:defRPr b="1">
                <a:ea typeface="문체부 제목 돋음체" panose="020B0609000101010101" pitchFamily="49" charset="-127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7A0D0D8-3533-3140-DC4E-A3D5749B8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4123" y="365125"/>
            <a:ext cx="6549677" cy="5811838"/>
          </a:xfrm>
        </p:spPr>
        <p:txBody>
          <a:bodyPr/>
          <a:lstStyle>
            <a:lvl1pPr marL="514350" indent="-514350">
              <a:buFont typeface="+mj-lt"/>
              <a:buAutoNum type="arabicPeriod"/>
              <a:defRPr>
                <a:ea typeface="문체부 제목 돋음체" panose="020B0609000101010101" pitchFamily="49" charset="-127"/>
              </a:defRPr>
            </a:lvl1pPr>
            <a:lvl2pPr marL="914400" indent="-457200">
              <a:buFont typeface="+mj-lt"/>
              <a:buAutoNum type="arabicParenR"/>
              <a:defRPr>
                <a:ea typeface="문체부 제목 돋음체" panose="020B0609000101010101" pitchFamily="49" charset="-127"/>
              </a:defRPr>
            </a:lvl2pPr>
            <a:lvl3pPr>
              <a:defRPr>
                <a:ea typeface="문체부 제목 돋음체" panose="020B0609000101010101" pitchFamily="49" charset="-127"/>
              </a:defRPr>
            </a:lvl3pPr>
            <a:lvl4pPr>
              <a:defRPr>
                <a:ea typeface="문체부 제목 돋음체" panose="020B0609000101010101" pitchFamily="49" charset="-127"/>
              </a:defRPr>
            </a:lvl4pPr>
            <a:lvl5pPr>
              <a:defRPr>
                <a:ea typeface="문체부 제목 돋음체" panose="020B0609000101010101" pitchFamily="49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5B8BD53-C0C8-5890-8925-E0B0B9D76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AA36-4C60-437F-86A5-27BE800E394D}" type="datetimeFigureOut">
              <a:rPr lang="ko-KR" altLang="en-US" smtClean="0"/>
              <a:t>2022-11-17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DC87F59-362B-8ADF-56E3-63082F1C8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B079D46-C07F-E16E-F5D1-D0AECAD8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DF17-67BA-4B16-9C68-0331FECBFAF3}" type="slidenum">
              <a:rPr lang="ko-KR" altLang="en-US" smtClean="0"/>
              <a:t>‹#›</a:t>
            </a:fld>
            <a:endParaRPr lang="ko-KR" altLang="en-US" dirty="0"/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xmlns="" id="{37FBB281-1C01-60B8-7AEC-B9F436ED8286}"/>
              </a:ext>
            </a:extLst>
          </p:cNvPr>
          <p:cNvGrpSpPr/>
          <p:nvPr/>
        </p:nvGrpSpPr>
        <p:grpSpPr>
          <a:xfrm>
            <a:off x="1018186" y="1760581"/>
            <a:ext cx="2472159" cy="288138"/>
            <a:chOff x="1652976" y="2959066"/>
            <a:chExt cx="3826087" cy="313458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xmlns="" id="{D03C1E08-92C4-30CA-D23E-0299701D0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2976" y="2959066"/>
              <a:ext cx="3826087" cy="313458"/>
            </a:xfrm>
            <a:prstGeom prst="rect">
              <a:avLst/>
            </a:prstGeom>
          </p:spPr>
        </p:pic>
      </p:grpSp>
      <p:grpSp>
        <p:nvGrpSpPr>
          <p:cNvPr id="11" name="그룹 1002">
            <a:extLst>
              <a:ext uri="{FF2B5EF4-FFF2-40B4-BE49-F238E27FC236}">
                <a16:creationId xmlns:a16="http://schemas.microsoft.com/office/drawing/2014/main" xmlns="" id="{908F0742-E924-8E45-1207-C22A99BAF753}"/>
              </a:ext>
            </a:extLst>
          </p:cNvPr>
          <p:cNvGrpSpPr/>
          <p:nvPr/>
        </p:nvGrpSpPr>
        <p:grpSpPr>
          <a:xfrm>
            <a:off x="4214368" y="365125"/>
            <a:ext cx="45719" cy="5811838"/>
            <a:chOff x="6255458" y="507580"/>
            <a:chExt cx="43148" cy="9271840"/>
          </a:xfrm>
        </p:grpSpPr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xmlns="" id="{57832E76-90CC-ECD8-9944-AA8FE242A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641112" y="5121926"/>
              <a:ext cx="9271840" cy="43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5772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818DAE4-F7CB-85FE-C887-2E241B55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98" y="605280"/>
            <a:ext cx="3198811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906377A-51E8-6BA0-D4CA-18B460859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822" y="1908239"/>
            <a:ext cx="7349502" cy="4428241"/>
          </a:xfrm>
        </p:spPr>
        <p:txBody>
          <a:bodyPr>
            <a:normAutofit/>
          </a:bodyPr>
          <a:lstStyle>
            <a:lvl1pPr marL="457200" indent="-457200">
              <a:buFont typeface="Trebuchet MS" panose="020B0603020202020204" pitchFamily="34" charset="0"/>
              <a:buChar char="−"/>
              <a:defRPr sz="2800">
                <a:ea typeface="문체부 제목 돋음체" panose="020B0609000101010101" pitchFamily="49" charset="-127"/>
              </a:defRPr>
            </a:lvl1pPr>
            <a:lvl2pPr marL="914400" indent="-457200">
              <a:buFont typeface="Trebuchet MS" panose="020B0603020202020204" pitchFamily="34" charset="0"/>
              <a:buChar char="−"/>
              <a:defRPr sz="2400">
                <a:ea typeface="문체부 제목 돋음체" panose="020B0609000101010101" pitchFamily="49" charset="-127"/>
              </a:defRPr>
            </a:lvl2pPr>
            <a:lvl3pPr marL="1257300" indent="-342900">
              <a:buFont typeface="Trebuchet MS" panose="020B0603020202020204" pitchFamily="34" charset="0"/>
              <a:buChar char="−"/>
              <a:defRPr sz="2000">
                <a:ea typeface="문체부 제목 돋음체" panose="020B0609000101010101" pitchFamily="49" charset="-127"/>
              </a:defRPr>
            </a:lvl3pPr>
            <a:lvl4pPr marL="1714500" indent="-342900">
              <a:buFont typeface="Trebuchet MS" panose="020B0603020202020204" pitchFamily="34" charset="0"/>
              <a:buChar char="−"/>
              <a:defRPr sz="1800">
                <a:ea typeface="문체부 제목 돋음체" panose="020B0609000101010101" pitchFamily="49" charset="-127"/>
              </a:defRPr>
            </a:lvl4pPr>
            <a:lvl5pPr marL="2171700" indent="-342900">
              <a:buFont typeface="Trebuchet MS" panose="020B0603020202020204" pitchFamily="34" charset="0"/>
              <a:buChar char="−"/>
              <a:defRPr sz="1800">
                <a:ea typeface="문체부 제목 돋음체" panose="020B0609000101010101" pitchFamily="49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4D7E975-0A9A-23DA-FE27-09567F9BD28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3462" y="1956121"/>
            <a:ext cx="3195635" cy="4155311"/>
          </a:xfrm>
        </p:spPr>
        <p:txBody>
          <a:bodyPr>
            <a:normAutofit/>
          </a:bodyPr>
          <a:lstStyle>
            <a:lvl1pPr marL="457200" indent="-457200" algn="l">
              <a:buAutoNum type="arabicPeriod"/>
              <a:defRPr sz="2000">
                <a:ea typeface="문체부 제목 돋음체" panose="020B0609000101010101" pitchFamily="49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첫번째</a:t>
            </a:r>
            <a:endParaRPr lang="en-US" altLang="ko-KR" dirty="0"/>
          </a:p>
          <a:p>
            <a:pPr lvl="0"/>
            <a:r>
              <a:rPr lang="ko-KR" altLang="en-US" dirty="0"/>
              <a:t>두번째</a:t>
            </a:r>
            <a:endParaRPr lang="en-US" altLang="ko-KR" dirty="0"/>
          </a:p>
          <a:p>
            <a:pPr lvl="0"/>
            <a:r>
              <a:rPr lang="ko-KR" altLang="en-US" dirty="0"/>
              <a:t>세번째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0F13E78-B0EC-3FA0-7F25-C8931B038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AA36-4C60-437F-86A5-27BE800E394D}" type="datetimeFigureOut">
              <a:rPr lang="ko-KR" altLang="en-US" smtClean="0"/>
              <a:t>2022-11-17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F1D6B4D-32B2-756A-58C8-5C7A20296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929C2DC-7BB2-B384-A248-AF18B20F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DF17-67BA-4B16-9C68-0331FECBFAF3}" type="slidenum">
              <a:rPr lang="ko-KR" altLang="en-US" smtClean="0"/>
              <a:t>‹#›</a:t>
            </a:fld>
            <a:endParaRPr lang="ko-KR" altLang="en-US" dirty="0"/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xmlns="" id="{94EFC361-E96A-5C22-00C5-364F31872E0E}"/>
              </a:ext>
            </a:extLst>
          </p:cNvPr>
          <p:cNvGrpSpPr/>
          <p:nvPr/>
        </p:nvGrpSpPr>
        <p:grpSpPr>
          <a:xfrm>
            <a:off x="510286" y="1536791"/>
            <a:ext cx="3198811" cy="245530"/>
            <a:chOff x="290020" y="1802637"/>
            <a:chExt cx="17587306" cy="313458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xmlns="" id="{6C18880E-80B1-7FE0-4059-B8C6ADCEE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20" y="1802637"/>
              <a:ext cx="17587306" cy="313458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xmlns="" id="{69E7994A-20B4-C602-08DB-0B8195F37099}"/>
              </a:ext>
            </a:extLst>
          </p:cNvPr>
          <p:cNvGrpSpPr/>
          <p:nvPr/>
        </p:nvGrpSpPr>
        <p:grpSpPr>
          <a:xfrm>
            <a:off x="4038600" y="544512"/>
            <a:ext cx="45719" cy="5811838"/>
            <a:chOff x="6255458" y="507580"/>
            <a:chExt cx="43148" cy="9271840"/>
          </a:xfrm>
        </p:grpSpPr>
        <p:pic>
          <p:nvPicPr>
            <p:cNvPr id="11" name="Object 6">
              <a:extLst>
                <a:ext uri="{FF2B5EF4-FFF2-40B4-BE49-F238E27FC236}">
                  <a16:creationId xmlns:a16="http://schemas.microsoft.com/office/drawing/2014/main" xmlns="" id="{C0F30736-982D-B09B-0969-8D748749E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641112" y="5121926"/>
              <a:ext cx="9271840" cy="43148"/>
            </a:xfrm>
            <a:prstGeom prst="rect">
              <a:avLst/>
            </a:prstGeom>
          </p:spPr>
        </p:pic>
      </p:grpSp>
      <p:grpSp>
        <p:nvGrpSpPr>
          <p:cNvPr id="12" name="그룹 1002">
            <a:extLst>
              <a:ext uri="{FF2B5EF4-FFF2-40B4-BE49-F238E27FC236}">
                <a16:creationId xmlns:a16="http://schemas.microsoft.com/office/drawing/2014/main" xmlns="" id="{FB88B68E-13E7-5C9A-9F00-DA0AF11171CD}"/>
              </a:ext>
            </a:extLst>
          </p:cNvPr>
          <p:cNvGrpSpPr/>
          <p:nvPr/>
        </p:nvGrpSpPr>
        <p:grpSpPr>
          <a:xfrm>
            <a:off x="4413823" y="521520"/>
            <a:ext cx="7349502" cy="205294"/>
            <a:chOff x="5358343" y="639654"/>
            <a:chExt cx="12520386" cy="313458"/>
          </a:xfrm>
        </p:grpSpPr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xmlns="" id="{D6334377-F2DD-B4CA-A1C9-80185E2A4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4" name="그룹 1002">
            <a:extLst>
              <a:ext uri="{FF2B5EF4-FFF2-40B4-BE49-F238E27FC236}">
                <a16:creationId xmlns:a16="http://schemas.microsoft.com/office/drawing/2014/main" xmlns="" id="{D28B84E2-9EBF-C60E-9F52-ADDFC5556DA5}"/>
              </a:ext>
            </a:extLst>
          </p:cNvPr>
          <p:cNvGrpSpPr/>
          <p:nvPr/>
        </p:nvGrpSpPr>
        <p:grpSpPr>
          <a:xfrm>
            <a:off x="4413823" y="1573953"/>
            <a:ext cx="7349502" cy="205294"/>
            <a:chOff x="5358343" y="639654"/>
            <a:chExt cx="12520386" cy="313458"/>
          </a:xfrm>
        </p:grpSpPr>
        <p:pic>
          <p:nvPicPr>
            <p:cNvPr id="15" name="Object 7">
              <a:extLst>
                <a:ext uri="{FF2B5EF4-FFF2-40B4-BE49-F238E27FC236}">
                  <a16:creationId xmlns:a16="http://schemas.microsoft.com/office/drawing/2014/main" xmlns="" id="{86AE9E8C-8D1B-A685-107B-B1D6796A7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</a:blip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xmlns="" id="{337288FF-A2AA-64C1-A2BB-D170AA27DA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13822" y="629294"/>
            <a:ext cx="7349501" cy="105389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600">
                <a:ea typeface="문체부 제목 돋음체" panose="020B0609000101010101" pitchFamily="49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74321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7E01CB-E90A-06C0-5ED8-F128D68D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a typeface="문체부 제목 돋음체" panose="020B0609000101010101" pitchFamily="49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82ADF52-1644-27FC-5F09-5AEBE3B6C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EB8470C-0920-C0DE-CC0A-78F496F60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AA36-4C60-437F-86A5-27BE800E394D}" type="datetimeFigureOut">
              <a:rPr lang="ko-KR" altLang="en-US" smtClean="0"/>
              <a:t>2022-11-17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0B23AA5-42F8-C898-13B7-FEDBA7F3C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9FD59EA-B7F8-A80A-F59C-C69FD1B00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DF17-67BA-4B16-9C68-0331FECBFAF3}" type="slidenum">
              <a:rPr lang="ko-KR" altLang="en-US" smtClean="0"/>
              <a:t>‹#›</a:t>
            </a:fld>
            <a:endParaRPr lang="ko-KR" altLang="en-US" dirty="0"/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xmlns="" id="{087CC650-E6FF-E4A7-10B4-1171E652BA9B}"/>
              </a:ext>
            </a:extLst>
          </p:cNvPr>
          <p:cNvGrpSpPr/>
          <p:nvPr/>
        </p:nvGrpSpPr>
        <p:grpSpPr>
          <a:xfrm>
            <a:off x="838200" y="1418895"/>
            <a:ext cx="10515600" cy="211358"/>
            <a:chOff x="290020" y="1802637"/>
            <a:chExt cx="17587306" cy="313458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xmlns="" id="{7A42EA24-1076-280E-7988-91181102F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20" y="1802637"/>
              <a:ext cx="17587306" cy="313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499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C3630E7-A4A4-10AE-D882-0212FADF6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ln w="38100">
            <a:noFill/>
          </a:ln>
        </p:spPr>
        <p:txBody>
          <a:bodyPr anchor="ctr"/>
          <a:lstStyle>
            <a:lvl1pPr algn="ctr">
              <a:defRPr sz="6000">
                <a:solidFill>
                  <a:srgbClr val="4262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909DEE7-48A2-6B49-20AB-6BAB0A0BA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  <a:ea typeface="문체부 제목 돋음체" panose="020B0609000101010101" pitchFamily="49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7080421-4809-CA51-5DA4-32FF263A8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AA36-4C60-437F-86A5-27BE800E394D}" type="datetimeFigureOut">
              <a:rPr lang="ko-KR" altLang="en-US" smtClean="0"/>
              <a:t>2022-11-17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DE80CEA-403C-6B97-BD31-C63C5BD3E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40F5EAC-B07E-0445-486E-8CA6FB4B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DF17-67BA-4B16-9C68-0331FECBFAF3}" type="slidenum">
              <a:rPr lang="ko-KR" altLang="en-US" smtClean="0"/>
              <a:t>‹#›</a:t>
            </a:fld>
            <a:endParaRPr lang="ko-KR" altLang="en-US" dirty="0"/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xmlns="" id="{CA3DA974-E746-AB46-1F3A-F25AE16D7535}"/>
              </a:ext>
            </a:extLst>
          </p:cNvPr>
          <p:cNvGrpSpPr/>
          <p:nvPr/>
        </p:nvGrpSpPr>
        <p:grpSpPr>
          <a:xfrm>
            <a:off x="2925762" y="1568792"/>
            <a:ext cx="6340475" cy="281891"/>
            <a:chOff x="290020" y="1802637"/>
            <a:chExt cx="17587306" cy="313458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xmlns="" id="{93C08E42-DCC0-5C9A-3B5F-B45381D8F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20" y="1802637"/>
              <a:ext cx="17587306" cy="313458"/>
            </a:xfrm>
            <a:prstGeom prst="rect">
              <a:avLst/>
            </a:prstGeom>
          </p:spPr>
        </p:pic>
      </p:grpSp>
      <p:grpSp>
        <p:nvGrpSpPr>
          <p:cNvPr id="11" name="그룹 1001">
            <a:extLst>
              <a:ext uri="{FF2B5EF4-FFF2-40B4-BE49-F238E27FC236}">
                <a16:creationId xmlns:a16="http://schemas.microsoft.com/office/drawing/2014/main" xmlns="" id="{A70279DA-970F-F942-7742-7F251BC139A2}"/>
              </a:ext>
            </a:extLst>
          </p:cNvPr>
          <p:cNvGrpSpPr/>
          <p:nvPr/>
        </p:nvGrpSpPr>
        <p:grpSpPr>
          <a:xfrm>
            <a:off x="2925762" y="4435024"/>
            <a:ext cx="6340475" cy="281891"/>
            <a:chOff x="290020" y="1802637"/>
            <a:chExt cx="17587306" cy="313458"/>
          </a:xfrm>
        </p:grpSpPr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xmlns="" id="{2CCB2BA3-4340-9592-790E-76032376C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20" y="1802637"/>
              <a:ext cx="17587306" cy="313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5532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F8295C-FF00-E55E-C2C7-E3F480F6E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ea typeface="문체부 제목 돋음체" panose="020B0609000101010101" pitchFamily="49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37E22F2-8B3F-3ADF-DB97-B311172C2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ea typeface="문체부 제목 돋음체" panose="020B0609000101010101" pitchFamily="49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9C764E7-AE6C-E3DE-6E19-0F725B6ED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ea typeface="문체부 제목 돋음체" panose="020B0609000101010101" pitchFamily="49" charset="-127"/>
              </a:defRPr>
            </a:lvl1pPr>
            <a:lvl2pPr>
              <a:defRPr>
                <a:ea typeface="문체부 제목 돋음체" panose="020B0609000101010101" pitchFamily="49" charset="-127"/>
              </a:defRPr>
            </a:lvl2pPr>
            <a:lvl3pPr>
              <a:defRPr>
                <a:ea typeface="문체부 제목 돋음체" panose="020B0609000101010101" pitchFamily="49" charset="-127"/>
              </a:defRPr>
            </a:lvl3pPr>
            <a:lvl4pPr>
              <a:defRPr>
                <a:ea typeface="문체부 제목 돋음체" panose="020B0609000101010101" pitchFamily="49" charset="-127"/>
              </a:defRPr>
            </a:lvl4pPr>
            <a:lvl5pPr>
              <a:defRPr>
                <a:ea typeface="문체부 제목 돋음체" panose="020B0609000101010101" pitchFamily="49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DE3097B-D5E2-96B6-8ACF-F26DB8D80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ea typeface="문체부 제목 돋음체" panose="020B0609000101010101" pitchFamily="49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7659F65B-4B44-F4E9-E409-7D8043C53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ea typeface="문체부 제목 돋음체" panose="020B0609000101010101" pitchFamily="49" charset="-127"/>
              </a:defRPr>
            </a:lvl1pPr>
            <a:lvl2pPr>
              <a:defRPr>
                <a:ea typeface="문체부 제목 돋음체" panose="020B0609000101010101" pitchFamily="49" charset="-127"/>
              </a:defRPr>
            </a:lvl2pPr>
            <a:lvl3pPr>
              <a:defRPr>
                <a:ea typeface="문체부 제목 돋음체" panose="020B0609000101010101" pitchFamily="49" charset="-127"/>
              </a:defRPr>
            </a:lvl3pPr>
            <a:lvl4pPr>
              <a:defRPr>
                <a:ea typeface="문체부 제목 돋음체" panose="020B0609000101010101" pitchFamily="49" charset="-127"/>
              </a:defRPr>
            </a:lvl4pPr>
            <a:lvl5pPr>
              <a:defRPr>
                <a:ea typeface="문체부 제목 돋음체" panose="020B0609000101010101" pitchFamily="49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CB8BE88C-91E7-445A-5E4B-C665AD88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AA36-4C60-437F-86A5-27BE800E394D}" type="datetimeFigureOut">
              <a:rPr lang="ko-KR" altLang="en-US" smtClean="0"/>
              <a:t>2022-11-17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D2C9B7C-9115-8862-09DD-A819BD0AB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C7607F90-F572-DBC1-1E9F-13D540E71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DF17-67BA-4B16-9C68-0331FECBFAF3}" type="slidenum">
              <a:rPr lang="ko-KR" altLang="en-US" smtClean="0"/>
              <a:t>‹#›</a:t>
            </a:fld>
            <a:endParaRPr lang="ko-KR" altLang="en-US" dirty="0"/>
          </a:p>
        </p:txBody>
      </p:sp>
      <p:grpSp>
        <p:nvGrpSpPr>
          <p:cNvPr id="10" name="그룹 1001">
            <a:extLst>
              <a:ext uri="{FF2B5EF4-FFF2-40B4-BE49-F238E27FC236}">
                <a16:creationId xmlns:a16="http://schemas.microsoft.com/office/drawing/2014/main" xmlns="" id="{A2B4257B-495C-A89B-1D4E-311901F85893}"/>
              </a:ext>
            </a:extLst>
          </p:cNvPr>
          <p:cNvGrpSpPr/>
          <p:nvPr/>
        </p:nvGrpSpPr>
        <p:grpSpPr>
          <a:xfrm>
            <a:off x="838200" y="1418895"/>
            <a:ext cx="10515600" cy="211358"/>
            <a:chOff x="290020" y="1802637"/>
            <a:chExt cx="17587306" cy="313458"/>
          </a:xfrm>
        </p:grpSpPr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xmlns="" id="{575E2E93-D93A-6C02-F391-AFB6FDB0A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20" y="1802637"/>
              <a:ext cx="17587306" cy="313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0671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F3AAE0E-34B6-4444-5A45-DA0D5338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B8658DE0-8BAC-E56E-78EE-DD6D805FE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AA36-4C60-437F-86A5-27BE800E394D}" type="datetimeFigureOut">
              <a:rPr lang="ko-KR" altLang="en-US" smtClean="0"/>
              <a:t>2022-11-17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3669BA68-8768-6321-96D7-4D1371D5C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C0E61F7-CA5D-C16E-018C-563AA5E0B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DF17-67BA-4B16-9C68-0331FECBFAF3}" type="slidenum">
              <a:rPr lang="ko-KR" altLang="en-US" smtClean="0"/>
              <a:t>‹#›</a:t>
            </a:fld>
            <a:endParaRPr lang="ko-KR" altLang="en-US" dirty="0"/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xmlns="" id="{229CED9B-CBF3-D29F-8CD5-E404FF5F4178}"/>
              </a:ext>
            </a:extLst>
          </p:cNvPr>
          <p:cNvGrpSpPr/>
          <p:nvPr/>
        </p:nvGrpSpPr>
        <p:grpSpPr>
          <a:xfrm>
            <a:off x="838200" y="1418895"/>
            <a:ext cx="10515600" cy="211358"/>
            <a:chOff x="290020" y="1802637"/>
            <a:chExt cx="17587306" cy="313458"/>
          </a:xfrm>
        </p:grpSpPr>
        <p:pic>
          <p:nvPicPr>
            <p:cNvPr id="7" name="Object 4">
              <a:extLst>
                <a:ext uri="{FF2B5EF4-FFF2-40B4-BE49-F238E27FC236}">
                  <a16:creationId xmlns:a16="http://schemas.microsoft.com/office/drawing/2014/main" xmlns="" id="{8EC9F268-B890-A149-9A39-3815F4310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20" y="1802637"/>
              <a:ext cx="17587306" cy="313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037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27DB65D-1FE7-2240-24A2-FCD68DDB1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AA36-4C60-437F-86A5-27BE800E394D}" type="datetimeFigureOut">
              <a:rPr lang="ko-KR" altLang="en-US" smtClean="0"/>
              <a:t>2022-11-17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A624E00-71DB-A1B5-5E77-205AC6011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A78AA39-CA9F-CC74-764C-66B277F7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DF17-67BA-4B16-9C68-0331FECBFAF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292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4A59D4E3-58AF-FE04-3FE9-79B0A8075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81C00C2-C14F-F951-B758-FB90E6F46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45180F2-0DB2-10CB-C8DC-67C303B44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AAA36-4C60-437F-86A5-27BE800E394D}" type="datetimeFigureOut">
              <a:rPr lang="ko-KR" altLang="en-US" smtClean="0"/>
              <a:t>2022-11-17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F194D35-1E8D-5C35-8846-23DB6552EF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DE524B5-8686-48F3-D375-765FE877A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EDF17-67BA-4B16-9C68-0331FECBFAF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369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문체부 제목 돋음체" panose="020B060900010101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hs0224/Capstone-Design" TargetMode="External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svg"/><Relationship Id="rId18" Type="http://schemas.openxmlformats.org/officeDocument/2006/relationships/image" Target="../media/image14.png"/><Relationship Id="rId3" Type="http://schemas.openxmlformats.org/officeDocument/2006/relationships/audio" Target="../media/audio1.wav"/><Relationship Id="rId7" Type="http://schemas.openxmlformats.org/officeDocument/2006/relationships/image" Target="../media/image11.svg"/><Relationship Id="rId12" Type="http://schemas.openxmlformats.org/officeDocument/2006/relationships/image" Target="../media/image11.png"/><Relationship Id="rId17" Type="http://schemas.openxmlformats.org/officeDocument/2006/relationships/image" Target="../media/image21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3.sv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2218E9A-C66D-AEC6-7D8E-C54E4DD0D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948" y="976220"/>
            <a:ext cx="9234851" cy="2387600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ko-KR" altLang="en-US" sz="6600" dirty="0"/>
              <a:t>딥러닝을 통한</a:t>
            </a:r>
            <a:r>
              <a:rPr lang="en-US" altLang="ko-KR" sz="6600" dirty="0"/>
              <a:t/>
            </a:r>
            <a:br>
              <a:rPr lang="en-US" altLang="ko-KR" sz="6600" dirty="0"/>
            </a:br>
            <a:r>
              <a:rPr lang="ko-KR" altLang="en-US" sz="6600" dirty="0"/>
              <a:t>영상기반 응급상황</a:t>
            </a:r>
            <a:r>
              <a:rPr lang="en-US" altLang="ko-KR" sz="6600" dirty="0"/>
              <a:t/>
            </a:r>
            <a:br>
              <a:rPr lang="en-US" altLang="ko-KR" sz="6600" dirty="0"/>
            </a:br>
            <a:r>
              <a:rPr lang="ko-KR" altLang="en-US" sz="6600" dirty="0"/>
              <a:t>탐지 및 대응 시스템</a:t>
            </a:r>
            <a:endParaRPr lang="en-US" altLang="ko-KR" sz="6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CC0E9F79-A4A3-0545-1F4F-B88DA00CD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6639" y="4254519"/>
            <a:ext cx="4846321" cy="2133599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spc="600" dirty="0"/>
              <a:t>팀명 </a:t>
            </a:r>
            <a:r>
              <a:rPr lang="en-US" altLang="ko-KR" sz="2000" b="1" spc="600" dirty="0"/>
              <a:t>: BlackSwan</a:t>
            </a:r>
          </a:p>
          <a:p>
            <a:pPr algn="l"/>
            <a:r>
              <a:rPr lang="ko-KR" altLang="en-US" sz="2000" b="1" spc="600" dirty="0"/>
              <a:t>팀장</a:t>
            </a:r>
            <a:r>
              <a:rPr lang="en-US" altLang="ko-KR" sz="2000" b="1" spc="600" dirty="0"/>
              <a:t> : </a:t>
            </a:r>
            <a:r>
              <a:rPr lang="ko-KR" altLang="en-US" sz="2000" b="1" spc="600" dirty="0"/>
              <a:t>최승현</a:t>
            </a:r>
            <a:endParaRPr lang="en-US" altLang="ko-KR" sz="2000" b="1" spc="600" dirty="0"/>
          </a:p>
          <a:p>
            <a:pPr algn="l"/>
            <a:r>
              <a:rPr lang="ko-KR" altLang="en-US" sz="2000" b="1" spc="600" dirty="0"/>
              <a:t>팀원</a:t>
            </a:r>
            <a:r>
              <a:rPr lang="en-US" altLang="ko-KR" sz="2000" b="1" spc="600" dirty="0"/>
              <a:t> : </a:t>
            </a:r>
            <a:r>
              <a:rPr lang="ko-KR" altLang="en-US" sz="2000" b="1" spc="600" dirty="0"/>
              <a:t>황성민</a:t>
            </a:r>
            <a:r>
              <a:rPr lang="en-US" altLang="ko-KR" sz="2000" b="1" spc="600" dirty="0"/>
              <a:t>  </a:t>
            </a:r>
            <a:r>
              <a:rPr lang="ko-KR" altLang="en-US" sz="2000" b="1" spc="600" dirty="0"/>
              <a:t>이민우</a:t>
            </a:r>
            <a:endParaRPr lang="en-US" altLang="ko-KR" sz="2000" b="1" spc="600" dirty="0"/>
          </a:p>
          <a:p>
            <a:pPr algn="l"/>
            <a:r>
              <a:rPr lang="ko-KR" altLang="en-US" sz="2000" b="1" spc="600" dirty="0">
                <a:solidFill>
                  <a:schemeClr val="bg1"/>
                </a:solidFill>
              </a:rPr>
              <a:t>팀원</a:t>
            </a:r>
            <a:r>
              <a:rPr lang="en-US" altLang="ko-KR" sz="2000" b="1" spc="600" dirty="0"/>
              <a:t> </a:t>
            </a:r>
            <a:r>
              <a:rPr lang="en-US" altLang="ko-KR" sz="2000" b="1" spc="600" dirty="0">
                <a:solidFill>
                  <a:schemeClr val="bg1"/>
                </a:solidFill>
              </a:rPr>
              <a:t>:</a:t>
            </a:r>
            <a:r>
              <a:rPr lang="en-US" altLang="ko-KR" sz="2000" b="1" spc="600" dirty="0"/>
              <a:t> </a:t>
            </a:r>
            <a:r>
              <a:rPr lang="ko-KR" altLang="en-US" sz="2000" b="1" spc="600" dirty="0"/>
              <a:t>조찬우</a:t>
            </a:r>
            <a:r>
              <a:rPr lang="en-US" altLang="ko-KR" sz="2000" b="1" spc="600" dirty="0"/>
              <a:t>  </a:t>
            </a:r>
            <a:r>
              <a:rPr lang="ko-KR" altLang="en-US" sz="2000" b="1" spc="600" dirty="0"/>
              <a:t>정헌수</a:t>
            </a:r>
            <a:endParaRPr lang="en-US" altLang="ko-KR" sz="2000" b="1" spc="600" dirty="0"/>
          </a:p>
          <a:p>
            <a:pPr algn="l"/>
            <a:r>
              <a:rPr lang="ko-KR" altLang="en-US" sz="2000" b="1" spc="600" dirty="0"/>
              <a:t>지도교수</a:t>
            </a:r>
            <a:r>
              <a:rPr lang="en-US" altLang="ko-KR" sz="2000" b="1" spc="600" dirty="0"/>
              <a:t> : </a:t>
            </a:r>
            <a:r>
              <a:rPr lang="ko-KR" altLang="en-US" sz="2000" b="1" spc="600" dirty="0"/>
              <a:t>한승완 교수님</a:t>
            </a:r>
            <a:endParaRPr lang="en-US" altLang="ko-KR" sz="2000" b="1" spc="600" dirty="0"/>
          </a:p>
        </p:txBody>
      </p:sp>
      <p:pic>
        <p:nvPicPr>
          <p:cNvPr id="5" name="그래픽 4" descr="인공 지능 윤곽선">
            <a:extLst>
              <a:ext uri="{FF2B5EF4-FFF2-40B4-BE49-F238E27FC236}">
                <a16:creationId xmlns:a16="http://schemas.microsoft.com/office/drawing/2014/main" xmlns="" id="{CD745A9E-C8CB-72DC-2F82-D1E4D4A9FA1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81247" y="1695880"/>
            <a:ext cx="2113289" cy="211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4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67F0590-E465-ED99-8B0B-EB157226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98" y="1126273"/>
            <a:ext cx="3195635" cy="538822"/>
          </a:xfrm>
        </p:spPr>
        <p:txBody>
          <a:bodyPr>
            <a:normAutofit/>
          </a:bodyPr>
          <a:lstStyle/>
          <a:p>
            <a:r>
              <a:rPr lang="en-US" altLang="ko-KR" sz="2600" b="1" spc="-300"/>
              <a:t>02. </a:t>
            </a:r>
            <a:r>
              <a:rPr lang="ko-KR" altLang="en-US" sz="2600" b="1" spc="-300"/>
              <a:t>프로젝트 진행 상황 </a:t>
            </a:r>
            <a:endParaRPr lang="ko-KR" altLang="en-US" sz="2600" b="1" spc="-3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03E9ED5-F9D6-D510-CCE0-6D7EC2229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b="1"/>
              <a:t>라즈베리파이 웹캠</a:t>
            </a:r>
            <a:endParaRPr lang="en-US" altLang="ko-KR" b="1"/>
          </a:p>
          <a:p>
            <a:r>
              <a:rPr lang="en-US" altLang="ko-KR" b="1"/>
              <a:t>Slack Open</a:t>
            </a:r>
            <a:r>
              <a:rPr lang="ko-KR" altLang="en-US" b="1"/>
              <a:t> </a:t>
            </a:r>
            <a:r>
              <a:rPr lang="en-US" altLang="ko-KR" b="1"/>
              <a:t>API</a:t>
            </a:r>
            <a:endParaRPr lang="en-US" altLang="ko-KR" b="1" dirty="0"/>
          </a:p>
          <a:p>
            <a:r>
              <a:rPr lang="ko-KR" altLang="en-US" b="1">
                <a:solidFill>
                  <a:srgbClr val="3F5FFF"/>
                </a:solidFill>
              </a:rPr>
              <a:t>라즈베리파이 드론 </a:t>
            </a:r>
            <a:endParaRPr lang="en-US" altLang="ko-KR" b="1">
              <a:solidFill>
                <a:srgbClr val="3F5FFF"/>
              </a:solidFill>
            </a:endParaRPr>
          </a:p>
          <a:p>
            <a:r>
              <a:rPr lang="en-US" altLang="ko-KR" b="1"/>
              <a:t>GitHub</a:t>
            </a:r>
          </a:p>
          <a:p>
            <a:r>
              <a:rPr lang="en-US" altLang="ko-KR" b="1"/>
              <a:t>GUI </a:t>
            </a:r>
            <a:r>
              <a:rPr lang="ko-KR" altLang="en-US" b="1"/>
              <a:t>예상 설계도</a:t>
            </a:r>
            <a:endParaRPr lang="en-US" altLang="ko-KR" b="1"/>
          </a:p>
          <a:p>
            <a:endParaRPr lang="en-US" altLang="ko-KR" b="1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4FB17272-D482-6821-5F62-92795D1F51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28928" y="662437"/>
            <a:ext cx="7349501" cy="1053897"/>
          </a:xfrm>
        </p:spPr>
        <p:txBody>
          <a:bodyPr/>
          <a:lstStyle/>
          <a:p>
            <a:r>
              <a:rPr lang="ko-KR" altLang="en-US" b="1"/>
              <a:t>라즈베리파이 드론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6721341-2ED3-39B0-F7FE-F1D89067AA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0585" y="713678"/>
            <a:ext cx="938343" cy="951417"/>
          </a:xfrm>
          <a:prstGeom prst="rect">
            <a:avLst/>
          </a:prstGeom>
        </p:spPr>
      </p:pic>
      <p:pic>
        <p:nvPicPr>
          <p:cNvPr id="8" name="드론2">
            <a:hlinkClick r:id="" action="ppaction://media"/>
            <a:extLst>
              <a:ext uri="{FF2B5EF4-FFF2-40B4-BE49-F238E27FC236}">
                <a16:creationId xmlns:a16="http://schemas.microsoft.com/office/drawing/2014/main" xmlns="" id="{DF64D38C-DB53-7E4B-BA59-D925DC855F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96085" y="1767575"/>
            <a:ext cx="7513056" cy="48450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F8006C0-113B-A492-4926-E35DC4E307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2613" y="2569857"/>
            <a:ext cx="2882702" cy="381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7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67F0590-E465-ED99-8B0B-EB157226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98" y="1126273"/>
            <a:ext cx="3195635" cy="538822"/>
          </a:xfrm>
        </p:spPr>
        <p:txBody>
          <a:bodyPr>
            <a:normAutofit/>
          </a:bodyPr>
          <a:lstStyle/>
          <a:p>
            <a:r>
              <a:rPr lang="en-US" altLang="ko-KR" sz="2600" b="1" spc="-300"/>
              <a:t>02. </a:t>
            </a:r>
            <a:r>
              <a:rPr lang="ko-KR" altLang="en-US" sz="2600" b="1" spc="-300"/>
              <a:t>프로젝트 진행 상황 </a:t>
            </a:r>
            <a:endParaRPr lang="ko-KR" altLang="en-US" sz="2600" b="1" spc="-3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03E9ED5-F9D6-D510-CCE0-6D7EC2229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b="1"/>
              <a:t>라즈베리파이 웹캠</a:t>
            </a:r>
            <a:endParaRPr lang="en-US" altLang="ko-KR" b="1"/>
          </a:p>
          <a:p>
            <a:r>
              <a:rPr lang="en-US" altLang="ko-KR" b="1"/>
              <a:t>Slack Open</a:t>
            </a:r>
            <a:r>
              <a:rPr lang="ko-KR" altLang="en-US" b="1"/>
              <a:t> </a:t>
            </a:r>
            <a:r>
              <a:rPr lang="en-US" altLang="ko-KR" b="1"/>
              <a:t>API</a:t>
            </a:r>
            <a:endParaRPr lang="en-US" altLang="ko-KR" b="1" dirty="0"/>
          </a:p>
          <a:p>
            <a:r>
              <a:rPr lang="ko-KR" altLang="en-US" b="1"/>
              <a:t>라즈베리파이 드론 </a:t>
            </a:r>
            <a:endParaRPr lang="en-US" altLang="ko-KR" b="1"/>
          </a:p>
          <a:p>
            <a:r>
              <a:rPr lang="en-US" altLang="ko-KR" b="1">
                <a:solidFill>
                  <a:srgbClr val="3F5FFF"/>
                </a:solidFill>
              </a:rPr>
              <a:t>GitHub</a:t>
            </a:r>
          </a:p>
          <a:p>
            <a:r>
              <a:rPr lang="en-US" altLang="ko-KR" b="1"/>
              <a:t>GUI </a:t>
            </a:r>
            <a:r>
              <a:rPr lang="ko-KR" altLang="en-US" b="1"/>
              <a:t>예상 설계도</a:t>
            </a:r>
            <a:endParaRPr lang="en-US" altLang="ko-KR" b="1"/>
          </a:p>
          <a:p>
            <a:endParaRPr lang="en-US" altLang="ko-KR" b="1" dirty="0">
              <a:solidFill>
                <a:srgbClr val="3F5FFF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4FB17272-D482-6821-5F62-92795D1F51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/>
              <a:t>	   Git Hub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D6D1494-FABA-AF48-1B62-E02C37A29C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rcRect l="-1554" t="-30412" r="1554" b="30412"/>
          <a:stretch/>
        </p:blipFill>
        <p:spPr>
          <a:xfrm>
            <a:off x="4444550" y="473179"/>
            <a:ext cx="1371059" cy="10816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ADA7CFC-FA7A-F593-F25F-52372CF09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138" y="2296160"/>
            <a:ext cx="7210185" cy="39729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683E7E-6F17-F994-F4A5-029393F70B2F}"/>
              </a:ext>
            </a:extLst>
          </p:cNvPr>
          <p:cNvSpPr txBox="1"/>
          <p:nvPr/>
        </p:nvSpPr>
        <p:spPr>
          <a:xfrm>
            <a:off x="4553138" y="18393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6"/>
              </a:rPr>
              <a:t>https://github.com/hs0224/Capstone-Design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216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67F0590-E465-ED99-8B0B-EB157226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98" y="1126273"/>
            <a:ext cx="3195635" cy="538822"/>
          </a:xfrm>
        </p:spPr>
        <p:txBody>
          <a:bodyPr>
            <a:normAutofit/>
          </a:bodyPr>
          <a:lstStyle/>
          <a:p>
            <a:r>
              <a:rPr lang="en-US" altLang="ko-KR" sz="2600" b="1" spc="-300"/>
              <a:t>02. </a:t>
            </a:r>
            <a:r>
              <a:rPr lang="ko-KR" altLang="en-US" sz="2600" b="1" spc="-300"/>
              <a:t>프로젝트 진행 상황 </a:t>
            </a:r>
            <a:endParaRPr lang="ko-KR" altLang="en-US" sz="2600" b="1" spc="-3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03E9ED5-F9D6-D510-CCE0-6D7EC2229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b="1"/>
              <a:t>라즈베리파이 웹캠</a:t>
            </a:r>
            <a:endParaRPr lang="en-US" altLang="ko-KR" b="1"/>
          </a:p>
          <a:p>
            <a:r>
              <a:rPr lang="en-US" altLang="ko-KR" b="1"/>
              <a:t>Slack Open</a:t>
            </a:r>
            <a:r>
              <a:rPr lang="ko-KR" altLang="en-US" b="1"/>
              <a:t> </a:t>
            </a:r>
            <a:r>
              <a:rPr lang="en-US" altLang="ko-KR" b="1"/>
              <a:t>API</a:t>
            </a:r>
            <a:endParaRPr lang="en-US" altLang="ko-KR" b="1" dirty="0"/>
          </a:p>
          <a:p>
            <a:r>
              <a:rPr lang="ko-KR" altLang="en-US" b="1"/>
              <a:t>라즈베리파이 드론 </a:t>
            </a:r>
            <a:endParaRPr lang="en-US" altLang="ko-KR" b="1"/>
          </a:p>
          <a:p>
            <a:r>
              <a:rPr lang="en-US" altLang="ko-KR" b="1"/>
              <a:t>GitHub</a:t>
            </a:r>
          </a:p>
          <a:p>
            <a:r>
              <a:rPr lang="en-US" altLang="ko-KR" b="1">
                <a:solidFill>
                  <a:srgbClr val="3F5FFF"/>
                </a:solidFill>
              </a:rPr>
              <a:t>GUI </a:t>
            </a:r>
            <a:r>
              <a:rPr lang="ko-KR" altLang="en-US" b="1">
                <a:solidFill>
                  <a:srgbClr val="3F5FFF"/>
                </a:solidFill>
              </a:rPr>
              <a:t>예상 설계도</a:t>
            </a:r>
            <a:endParaRPr lang="en-US" altLang="ko-KR" b="1" dirty="0">
              <a:solidFill>
                <a:srgbClr val="3F5FFF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4FB17272-D482-6821-5F62-92795D1F51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/>
              <a:t>	   GUI </a:t>
            </a:r>
            <a:r>
              <a:rPr lang="ko-KR" altLang="en-US" b="1"/>
              <a:t>예상 설계도 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0749960-38AD-A0F6-1F6F-9F0DAD4B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724" y="2078903"/>
            <a:ext cx="7202474" cy="40172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A43ADC8B-A033-8801-7B50-1D2930C74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282" y="3017769"/>
            <a:ext cx="970634" cy="1491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8A1AFC7F-A8B7-BE5F-3940-9B6A355A9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76" y="3383280"/>
            <a:ext cx="1196340" cy="990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F6005AC4-BA35-7D5C-5958-7FE0D9915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248" y="2433828"/>
            <a:ext cx="1299494" cy="1303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EFFBFE02-B9E6-B836-4C22-CE6A3D553C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4320" y="4204896"/>
            <a:ext cx="822652" cy="11107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24EA8497-8359-0F33-8816-1FA2BE565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4742" y="4690500"/>
            <a:ext cx="571500" cy="1303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91F01BDD-2864-2E50-E788-F940BEC274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2090" y="2078903"/>
            <a:ext cx="3343742" cy="2147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AE47218-1C45-68BF-DA03-64322C95B11C}"/>
              </a:ext>
            </a:extLst>
          </p:cNvPr>
          <p:cNvSpPr txBox="1"/>
          <p:nvPr/>
        </p:nvSpPr>
        <p:spPr>
          <a:xfrm>
            <a:off x="6553742" y="2078082"/>
            <a:ext cx="43576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chemeClr val="bg1"/>
                </a:solidFill>
              </a:rPr>
              <a:t>실시간 모니터링 시스템</a:t>
            </a:r>
            <a:r>
              <a:rPr lang="en-US" altLang="ko-KR" sz="800">
                <a:solidFill>
                  <a:schemeClr val="bg1"/>
                </a:solidFill>
              </a:rPr>
              <a:t>(</a:t>
            </a:r>
            <a:r>
              <a:rPr lang="ko-KR" altLang="en-US" sz="800">
                <a:solidFill>
                  <a:schemeClr val="bg1"/>
                </a:solidFill>
              </a:rPr>
              <a:t>목포대학교 공과대학 </a:t>
            </a:r>
            <a:r>
              <a:rPr lang="en-US" altLang="ko-KR" sz="800">
                <a:solidFill>
                  <a:schemeClr val="bg1"/>
                </a:solidFill>
              </a:rPr>
              <a:t>4</a:t>
            </a:r>
            <a:r>
              <a:rPr lang="ko-KR" altLang="en-US" sz="800">
                <a:solidFill>
                  <a:schemeClr val="bg1"/>
                </a:solidFill>
              </a:rPr>
              <a:t>호관 엘리베이터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F38697AD-8614-A5B1-7B79-EA744489BBC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0780"/>
          <a:stretch/>
        </p:blipFill>
        <p:spPr>
          <a:xfrm>
            <a:off x="6175248" y="2564148"/>
            <a:ext cx="3662172" cy="20611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4E3994B-90CA-D517-0AC5-89643541F995}"/>
              </a:ext>
            </a:extLst>
          </p:cNvPr>
          <p:cNvSpPr txBox="1"/>
          <p:nvPr/>
        </p:nvSpPr>
        <p:spPr>
          <a:xfrm>
            <a:off x="6096000" y="2580695"/>
            <a:ext cx="4357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/>
                </a:solidFill>
              </a:rPr>
              <a:t>22-11-18</a:t>
            </a:r>
          </a:p>
          <a:p>
            <a:r>
              <a:rPr lang="en-US" altLang="ko-KR" sz="800">
                <a:solidFill>
                  <a:schemeClr val="bg1"/>
                </a:solidFill>
              </a:rPr>
              <a:t>15:49</a:t>
            </a:r>
            <a:endParaRPr lang="ko-KR" altLang="en-US" sz="80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0CBF273-18BB-6A68-C5E5-D720E776A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2" y="4213632"/>
            <a:ext cx="970634" cy="14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81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7FF7E83-AC6B-04FD-0206-C0CC9B4C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125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7FF7E83-AC6B-04FD-0206-C0CC9B4C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826915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AEA643-BEF0-F81D-5D89-19423B9FF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40AAE99-DBFB-582A-F66C-0D75CD1AB9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세부기능 및 개발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담당자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추진 일정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진행 상황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라즈베리파이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웹캠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Slack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알림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라즈베리파이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드론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GitHub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GUI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61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DCFDF0E-7271-355E-2D17-1AB782B41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/>
              <a:t>01</a:t>
            </a:r>
            <a:br>
              <a:rPr lang="en-US" altLang="ko-KR" b="1"/>
            </a:br>
            <a:r>
              <a:rPr lang="ko-KR" altLang="en-US" sz="5400" b="1"/>
              <a:t>프로젝트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7172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6" descr="보안 카메라 단색으로 채워진">
            <a:extLst>
              <a:ext uri="{FF2B5EF4-FFF2-40B4-BE49-F238E27FC236}">
                <a16:creationId xmlns:a16="http://schemas.microsoft.com/office/drawing/2014/main" xmlns="" id="{533CDC6B-D975-F3C9-A82E-49BC17945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71727" y="1598480"/>
            <a:ext cx="1786596" cy="1786596"/>
          </a:xfrm>
          <a:prstGeom prst="rect">
            <a:avLst/>
          </a:prstGeom>
        </p:spPr>
      </p:pic>
      <p:pic>
        <p:nvPicPr>
          <p:cNvPr id="8" name="그래픽 7" descr="남자 단색으로 채워진">
            <a:extLst>
              <a:ext uri="{FF2B5EF4-FFF2-40B4-BE49-F238E27FC236}">
                <a16:creationId xmlns:a16="http://schemas.microsoft.com/office/drawing/2014/main" xmlns="" id="{62692F02-78B4-D4A5-E743-A20866CC73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59056" y="3913218"/>
            <a:ext cx="2419099" cy="2419099"/>
          </a:xfrm>
          <a:prstGeom prst="rect">
            <a:avLst/>
          </a:prstGeom>
        </p:spPr>
      </p:pic>
      <p:pic>
        <p:nvPicPr>
          <p:cNvPr id="9" name="그래픽 8" descr="경고 단색으로 채워진">
            <a:extLst>
              <a:ext uri="{FF2B5EF4-FFF2-40B4-BE49-F238E27FC236}">
                <a16:creationId xmlns:a16="http://schemas.microsoft.com/office/drawing/2014/main" xmlns="" id="{E46E3D38-8ECD-70DC-3097-EC73941DCD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901855" y="1737369"/>
            <a:ext cx="914401" cy="914401"/>
          </a:xfrm>
          <a:prstGeom prst="rect">
            <a:avLst/>
          </a:prstGeom>
        </p:spPr>
      </p:pic>
      <p:pic>
        <p:nvPicPr>
          <p:cNvPr id="10" name="그래픽 9" descr="스마트폰 단색으로 채워진">
            <a:extLst>
              <a:ext uri="{FF2B5EF4-FFF2-40B4-BE49-F238E27FC236}">
                <a16:creationId xmlns:a16="http://schemas.microsoft.com/office/drawing/2014/main" xmlns="" id="{29180269-C020-403A-8F96-7E05305FAF9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16534" y="4610325"/>
            <a:ext cx="735908" cy="73590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310363C3-F8DA-B495-0BE4-A08044000142}"/>
              </a:ext>
            </a:extLst>
          </p:cNvPr>
          <p:cNvGrpSpPr/>
          <p:nvPr/>
        </p:nvGrpSpPr>
        <p:grpSpPr>
          <a:xfrm>
            <a:off x="6625774" y="3913218"/>
            <a:ext cx="2419099" cy="2708074"/>
            <a:chOff x="9555846" y="3603828"/>
            <a:chExt cx="2419099" cy="2708074"/>
          </a:xfrm>
        </p:grpSpPr>
        <p:pic>
          <p:nvPicPr>
            <p:cNvPr id="12" name="그래픽 11" descr="남자 단색으로 채워진">
              <a:extLst>
                <a:ext uri="{FF2B5EF4-FFF2-40B4-BE49-F238E27FC236}">
                  <a16:creationId xmlns:a16="http://schemas.microsoft.com/office/drawing/2014/main" xmlns="" id="{99F628DE-8C43-2045-2622-CEBB8E691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555846" y="3603828"/>
              <a:ext cx="2419099" cy="241909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26464D70-C13D-4AA2-99B0-ABC1A03D5B86}"/>
                </a:ext>
              </a:extLst>
            </p:cNvPr>
            <p:cNvSpPr txBox="1"/>
            <p:nvPr/>
          </p:nvSpPr>
          <p:spPr>
            <a:xfrm>
              <a:off x="10318355" y="5942570"/>
              <a:ext cx="894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ea typeface="문체부 제목 돋음체" panose="020B0609000101010101" pitchFamily="49" charset="-127"/>
                </a:rPr>
                <a:t>관리자</a:t>
              </a:r>
            </a:p>
          </p:txBody>
        </p:sp>
      </p:grpSp>
      <p:pic>
        <p:nvPicPr>
          <p:cNvPr id="14" name="그래픽 13" descr="확성시1 단색으로 채워진">
            <a:extLst>
              <a:ext uri="{FF2B5EF4-FFF2-40B4-BE49-F238E27FC236}">
                <a16:creationId xmlns:a16="http://schemas.microsoft.com/office/drawing/2014/main" xmlns="" id="{9C8C64E0-ED5F-1875-C934-841B9129BD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707825" y="2623969"/>
            <a:ext cx="914400" cy="914400"/>
          </a:xfrm>
          <a:prstGeom prst="rect">
            <a:avLst/>
          </a:prstGeom>
        </p:spPr>
      </p:pic>
      <p:pic>
        <p:nvPicPr>
          <p:cNvPr id="15" name="그래픽 14" descr="CPR 단색으로 채워진">
            <a:extLst>
              <a:ext uri="{FF2B5EF4-FFF2-40B4-BE49-F238E27FC236}">
                <a16:creationId xmlns:a16="http://schemas.microsoft.com/office/drawing/2014/main" xmlns="" id="{B90281DB-F997-3CB4-8772-3A523C5B12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2277266" y="3891000"/>
            <a:ext cx="2419098" cy="2419098"/>
          </a:xfrm>
          <a:prstGeom prst="rect">
            <a:avLst/>
          </a:prstGeom>
        </p:spPr>
      </p:pic>
      <p:sp>
        <p:nvSpPr>
          <p:cNvPr id="17" name="텍스트 개체 틀 4">
            <a:extLst>
              <a:ext uri="{FF2B5EF4-FFF2-40B4-BE49-F238E27FC236}">
                <a16:creationId xmlns:a16="http://schemas.microsoft.com/office/drawing/2014/main" xmlns="" id="{5D870B88-5F54-A1B7-9CFE-D8FE7E323561}"/>
              </a:ext>
            </a:extLst>
          </p:cNvPr>
          <p:cNvSpPr txBox="1">
            <a:spLocks/>
          </p:cNvSpPr>
          <p:nvPr/>
        </p:nvSpPr>
        <p:spPr>
          <a:xfrm>
            <a:off x="867033" y="703681"/>
            <a:ext cx="7349501" cy="7777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4000" b="1"/>
              <a:t>프로세스 </a:t>
            </a:r>
            <a:endParaRPr lang="ko-KR" altLang="en-US" sz="4000" b="1" dirty="0"/>
          </a:p>
        </p:txBody>
      </p:sp>
      <p:pic>
        <p:nvPicPr>
          <p:cNvPr id="19" name="그래픽 18" descr="쿼드콥터 단색으로 채워진">
            <a:extLst>
              <a:ext uri="{FF2B5EF4-FFF2-40B4-BE49-F238E27FC236}">
                <a16:creationId xmlns:a16="http://schemas.microsoft.com/office/drawing/2014/main" xmlns="" id="{EE5662D2-D577-487D-FBB7-FF8917DD8F0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9628802" y="4145817"/>
            <a:ext cx="914400" cy="1039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7748C63-CD79-15C0-C5F2-91D07C6FAE8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377" y="4841438"/>
            <a:ext cx="504795" cy="50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4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 vol="28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949 L -0.00078 0.00972 C 0.00299 0.00856 0.0069 0.00764 0.01081 0.00648 C 0.01471 0.00532 0.01849 0.00301 0.02253 0.00208 C 0.02604 0.00115 0.02969 0.00115 0.03333 0.00069 C 0.05104 0.00115 0.06888 0.00069 0.08659 0.00208 C 0.13255 0.00555 0.13919 0.00787 0.17669 0.01551 C 0.18216 0.01828 0.18776 0.02176 0.19336 0.0243 C 0.22656 0.03958 0.2362 0.0375 0.27578 0.06435 C 0.28385 0.06967 0.2918 0.07546 0.3 0.08055 C 0.31042 0.08703 0.33958 0.10092 0.35495 0.11458 C 0.37031 0.12824 0.37669 0.13541 0.38997 0.14884 C 0.3944 0.15324 0.39909 0.15694 0.40325 0.16203 L 0.42253 0.18588 C 0.4556 0.22778 0.41693 0.1794 0.44492 0.21551 C 0.44857 0.2199 0.45234 0.22384 0.45573 0.2287 C 0.46602 0.24328 0.46315 0.23703 0.47083 0.25694 C 0.47474 0.26713 0.48242 0.28796 0.48242 0.28819 C 0.48672 0.31319 0.48255 0.29305 0.48906 0.31458 C 0.49115 0.32153 0.49297 0.32847 0.49492 0.33541 C 0.49583 0.33842 0.49622 0.34166 0.4974 0.34421 L 0.50156 0.35324 C 0.50221 0.35555 0.50286 0.3581 0.50325 0.36065 C 0.50378 0.36389 0.50352 0.36759 0.50417 0.37106 C 0.50781 0.39236 0.5056 0.37153 0.50742 0.38426 C 0.50755 0.38472 0.50742 0.38518 0.50742 0.38588 " pathEditMode="relative" rAng="0" ptsTypes="AAAAAAAAAAAAAAAAAAAAAAAA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04" y="1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48 -0.02662 -0.00235 -0.0544 -0.00743 -0.07963 C -0.01862 -0.13704 -0.04974 -0.23264 -0.06862 -0.28611 C -0.07513 -0.30463 -0.1073 -0.39954 -0.12631 -0.42917 C -0.12956 -0.43426 -0.13412 -0.43657 -0.13816 -0.43889 C -0.14402 -0.44236 -0.15326 -0.44282 -0.15925 -0.44375 C -0.17188 -0.44606 -0.17553 -0.44722 -0.18763 -0.45023 C -0.19831 -0.4493 -0.20899 -0.4493 -0.21967 -0.44699 C -0.22188 -0.44653 -0.22396 -0.44398 -0.22605 -0.44213 C -0.23438 -0.43518 -0.23685 -0.4331 -0.24428 -0.42268 C -0.25222 -0.41157 -0.25678 -0.40509 -0.26263 -0.3919 C -0.26576 -0.38449 -0.26875 -0.37662 -0.27175 -0.36898 C -0.27553 -0.35949 -0.28073 -0.34722 -0.2836 -0.33657 C -0.29167 -0.30787 -0.28881 -0.31412 -0.29467 -0.28449 C -0.29779 -0.26829 -0.30144 -0.25208 -0.30469 -0.23588 C -0.31185 -0.20046 -0.30951 -0.21273 -0.31563 -0.17245 C -0.3181 -0.13657 -0.32006 -0.11736 -0.31928 -0.07963 C -0.31875 -0.05092 -0.31693 -0.02222 -0.31563 0.00648 C -0.31654 0.03519 -0.3168 0.06389 -0.31836 0.09259 C -0.31862 0.09676 -0.31954 0.10093 -0.3211 0.10394 C -0.32435 0.10996 -0.32852 0.11366 -0.33217 0.11852 C -0.3362 0.12408 -0.33659 0.12408 -0.34037 0.13148 C -0.34141 0.13357 -0.34193 0.13634 -0.3431 0.13796 C -0.34415 0.13958 -0.34558 0.14028 -0.34675 0.14144 C -0.34896 0.1375 -0.35144 0.13426 -0.35313 0.12986 C -0.35625 0.12222 -0.36146 0.10556 -0.36146 0.10556 C -0.36263 0.09861 -0.36407 0.09167 -0.36511 0.08449 C -0.36563 0.08009 -0.36563 0.0757 -0.36602 0.07153 C -0.36628 0.06875 -0.36667 0.06597 -0.36693 0.0632 C -0.36758 0.05671 -0.36745 0.05 -0.36875 0.04375 C -0.36941 0.04051 -0.37123 0.03843 -0.3724 0.03565 C -0.38034 0.01505 -0.37396 0.03033 -0.37969 0.01296 C -0.38204 0.00579 -0.38698 -0.00833 -0.38698 -0.00833 C -0.38816 -0.0162 -0.3879 -0.0125 -0.3879 -0.01967 " pathEditMode="relative" ptsTypes="AAAAAAAAAAAAAAAAAAAAAAAAAAAAAAAAAAA">
                                      <p:cBhvr>
                                        <p:cTn id="4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48 -0.02662 -0.00235 -0.0544 -0.00743 -0.07963 C -0.01862 -0.13704 -0.04974 -0.23264 -0.06862 -0.28611 C -0.07513 -0.30463 -0.1073 -0.39954 -0.12631 -0.42917 C -0.12956 -0.43426 -0.13412 -0.43657 -0.13816 -0.43889 C -0.14402 -0.44236 -0.15326 -0.44282 -0.15925 -0.44375 C -0.17188 -0.44606 -0.17553 -0.44722 -0.18763 -0.45023 C -0.19831 -0.4493 -0.20899 -0.4493 -0.21967 -0.44699 C -0.22188 -0.44653 -0.22396 -0.44398 -0.22605 -0.44213 C -0.23438 -0.43518 -0.23685 -0.4331 -0.24428 -0.42268 C -0.25222 -0.41157 -0.25678 -0.40509 -0.26263 -0.3919 C -0.26576 -0.38449 -0.26875 -0.37662 -0.27175 -0.36898 C -0.27553 -0.35949 -0.28073 -0.34722 -0.2836 -0.33657 C -0.29167 -0.30787 -0.28881 -0.31412 -0.29467 -0.28449 C -0.29779 -0.26829 -0.30144 -0.25208 -0.30469 -0.23588 C -0.31185 -0.20046 -0.30951 -0.21273 -0.31563 -0.17245 C -0.3181 -0.13657 -0.32006 -0.11736 -0.31928 -0.07963 C -0.31875 -0.05092 -0.31693 -0.02222 -0.31563 0.00648 C -0.31654 0.03519 -0.3168 0.06389 -0.31836 0.09259 C -0.31862 0.09676 -0.31954 0.10093 -0.3211 0.10394 C -0.32435 0.10996 -0.32852 0.11366 -0.33217 0.11852 C -0.3362 0.12408 -0.33659 0.12408 -0.34037 0.13148 C -0.34141 0.13357 -0.34193 0.13634 -0.3431 0.13796 C -0.34415 0.13958 -0.34558 0.14028 -0.34675 0.14144 C -0.34896 0.1375 -0.35144 0.13426 -0.35313 0.12986 C -0.35625 0.12222 -0.36146 0.10556 -0.36146 0.10556 C -0.36263 0.09861 -0.36407 0.09167 -0.36511 0.08449 C -0.36563 0.08009 -0.36563 0.0757 -0.36602 0.07153 C -0.36628 0.06875 -0.36667 0.06597 -0.36693 0.0632 C -0.36758 0.05671 -0.36745 0.05 -0.36875 0.04375 C -0.36941 0.04051 -0.37123 0.03843 -0.3724 0.03565 C -0.38034 0.01505 -0.37396 0.03033 -0.37969 0.01296 C -0.38204 0.00579 -0.38698 -0.00833 -0.38698 -0.00833 C -0.38816 -0.0162 -0.3879 -0.0125 -0.3879 -0.01967 " pathEditMode="relative" ptsTypes="AAAAAAAAAAAAAAAAAAAAAAAAAAAAAAAAAAA">
                                      <p:cBhvr>
                                        <p:cTn id="4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67F0590-E465-ED99-8B0B-EB157226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/>
              <a:t>세부기능 및 개발 담당자</a:t>
            </a:r>
            <a:endParaRPr lang="ko-KR" altLang="en-US" b="1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CC06D569-1DE0-22BF-39C8-8160F109F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781121"/>
              </p:ext>
            </p:extLst>
          </p:nvPr>
        </p:nvGraphicFramePr>
        <p:xfrm>
          <a:off x="838200" y="1690688"/>
          <a:ext cx="10515600" cy="4968796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903630">
                  <a:extLst>
                    <a:ext uri="{9D8B030D-6E8A-4147-A177-3AD203B41FA5}">
                      <a16:colId xmlns:a16="http://schemas.microsoft.com/office/drawing/2014/main" xmlns="" val="4061889476"/>
                    </a:ext>
                  </a:extLst>
                </a:gridCol>
                <a:gridCol w="6615530">
                  <a:extLst>
                    <a:ext uri="{9D8B030D-6E8A-4147-A177-3AD203B41FA5}">
                      <a16:colId xmlns:a16="http://schemas.microsoft.com/office/drawing/2014/main" xmlns="" val="3716375886"/>
                    </a:ext>
                  </a:extLst>
                </a:gridCol>
                <a:gridCol w="1996440">
                  <a:extLst>
                    <a:ext uri="{9D8B030D-6E8A-4147-A177-3AD203B41FA5}">
                      <a16:colId xmlns:a16="http://schemas.microsoft.com/office/drawing/2014/main" xmlns="" val="375721944"/>
                    </a:ext>
                  </a:extLst>
                </a:gridCol>
              </a:tblGrid>
              <a:tr h="412442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>
                          <a:latin typeface="+mj-ea"/>
                          <a:ea typeface="+mj-ea"/>
                        </a:rPr>
                        <a:t>기능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>
                          <a:latin typeface="+mj-ea"/>
                          <a:ea typeface="+mj-ea"/>
                        </a:rPr>
                        <a:t>상세 기능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>
                          <a:latin typeface="+mj-ea"/>
                          <a:ea typeface="+mj-ea"/>
                        </a:rPr>
                        <a:t>담당자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36840150"/>
                  </a:ext>
                </a:extLst>
              </a:tr>
              <a:tr h="412442">
                <a:tc rowSpan="3">
                  <a:txBody>
                    <a:bodyPr/>
                    <a:lstStyle/>
                    <a:p>
                      <a:pPr algn="just" latinLnBrk="1"/>
                      <a:r>
                        <a:rPr lang="ko-KR" altLang="en-US">
                          <a:latin typeface="+mj-ea"/>
                          <a:ea typeface="+mj-ea"/>
                        </a:rPr>
                        <a:t>실신자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algn="just" latinLnBrk="1"/>
                      <a:r>
                        <a:rPr lang="ko-KR" altLang="en-US">
                          <a:latin typeface="+mj-ea"/>
                          <a:ea typeface="+mj-ea"/>
                        </a:rPr>
                        <a:t>탐지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사람 객체 탐지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700" spc="-150">
                          <a:latin typeface="+mj-ea"/>
                          <a:ea typeface="+mj-ea"/>
                        </a:rPr>
                        <a:t>스터디 및 공동 개발</a:t>
                      </a:r>
                      <a:endParaRPr lang="en-US" altLang="ko-KR" sz="1700" spc="-15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51756103"/>
                  </a:ext>
                </a:extLst>
              </a:tr>
              <a:tr h="4124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사람 스케레톤 벡터 추출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12160208"/>
                  </a:ext>
                </a:extLst>
              </a:tr>
              <a:tr h="4124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실시간 실신자 탐지 학습 모델 개발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63610069"/>
                  </a:ext>
                </a:extLst>
              </a:tr>
              <a:tr h="412442">
                <a:tc rowSpan="2">
                  <a:txBody>
                    <a:bodyPr/>
                    <a:lstStyle/>
                    <a:p>
                      <a:pPr algn="just" latinLnBrk="1"/>
                      <a:r>
                        <a:rPr lang="ko-KR" altLang="en-US">
                          <a:latin typeface="+mj-ea"/>
                          <a:ea typeface="+mj-ea"/>
                        </a:rPr>
                        <a:t>지능형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algn="just" latinLnBrk="1"/>
                      <a:r>
                        <a:rPr lang="ko-KR" altLang="en-US">
                          <a:latin typeface="+mj-ea"/>
                          <a:ea typeface="+mj-ea"/>
                        </a:rPr>
                        <a:t>카메라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algn="just" latinLnBrk="1"/>
                      <a:r>
                        <a:rPr lang="ko-KR" altLang="en-US">
                          <a:latin typeface="+mj-ea"/>
                          <a:ea typeface="+mj-ea"/>
                        </a:rPr>
                        <a:t>제작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라즈베리파이와 통합 서버 연결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</a:t>
                      </a: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황성민</a:t>
                      </a:r>
                      <a:endParaRPr kumimoji="0" lang="en-US" altLang="ko-K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</a:t>
                      </a: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이민우 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31198679"/>
                  </a:ext>
                </a:extLst>
              </a:tr>
              <a:tr h="618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라즈베리파이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카메라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스피커 연결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조찬우</a:t>
                      </a: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황성민 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48295614"/>
                  </a:ext>
                </a:extLst>
              </a:tr>
              <a:tr h="412442">
                <a:tc rowSpan="2">
                  <a:txBody>
                    <a:bodyPr/>
                    <a:lstStyle/>
                    <a:p>
                      <a:pPr algn="just" latinLnBrk="1"/>
                      <a:r>
                        <a:rPr lang="ko-KR" altLang="en-US">
                          <a:latin typeface="+mj-ea"/>
                          <a:ea typeface="+mj-ea"/>
                        </a:rPr>
                        <a:t>대응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드론 제작 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</a:t>
                      </a: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조찬우 </a:t>
                      </a:r>
                      <a:endParaRPr kumimoji="0" lang="en-US" altLang="ko-K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</a:t>
                      </a: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이민우 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52855515"/>
                  </a:ext>
                </a:extLst>
              </a:tr>
              <a:tr h="4124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자율주행 시스템 개발</a:t>
                      </a:r>
                      <a:endParaRPr lang="en-US" altLang="ko-KR" sz="1800" kern="120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이민우</a:t>
                      </a: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조찬우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00461784"/>
                  </a:ext>
                </a:extLst>
              </a:tr>
              <a:tr h="345715">
                <a:tc rowSpan="2">
                  <a:txBody>
                    <a:bodyPr/>
                    <a:lstStyle/>
                    <a:p>
                      <a:pPr algn="just" latinLnBrk="1"/>
                      <a:r>
                        <a:rPr lang="ko-KR" altLang="en-US">
                          <a:latin typeface="+mj-ea"/>
                          <a:ea typeface="+mj-ea"/>
                        </a:rPr>
                        <a:t>서버 관리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이벤트 및 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관리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/>
                        <a:t>(</a:t>
                      </a:r>
                      <a:r>
                        <a:rPr lang="ko-KR" altLang="en-US"/>
                        <a:t>정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정헌수</a:t>
                      </a:r>
                      <a:endParaRPr lang="en-US" altLang="ko-KR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/>
                        <a:t>(</a:t>
                      </a:r>
                      <a:r>
                        <a:rPr lang="ko-KR" altLang="en-US"/>
                        <a:t>부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최승현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49523919"/>
                  </a:ext>
                </a:extLst>
              </a:tr>
              <a:tr h="3457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모니터링 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GUI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55663939"/>
                  </a:ext>
                </a:extLst>
              </a:tr>
              <a:tr h="32004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데이터 베이스 구축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데이터 베이스 모델 구축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/>
                        <a:t>(</a:t>
                      </a:r>
                      <a:r>
                        <a:rPr lang="ko-KR" altLang="en-US"/>
                        <a:t>정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최승현</a:t>
                      </a:r>
                      <a:endParaRPr lang="en-US" altLang="ko-KR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/>
                        <a:t>(</a:t>
                      </a:r>
                      <a:r>
                        <a:rPr lang="ko-KR" altLang="en-US"/>
                        <a:t>부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정헌수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79665060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데이터 베이스 정규화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04145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496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67F0590-E465-ED99-8B0B-EB157226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/>
              <a:t>추진일정</a:t>
            </a:r>
            <a:endParaRPr lang="ko-KR" altLang="en-US" b="1" dirty="0"/>
          </a:p>
        </p:txBody>
      </p:sp>
      <p:graphicFrame>
        <p:nvGraphicFramePr>
          <p:cNvPr id="31" name="표 6">
            <a:extLst>
              <a:ext uri="{FF2B5EF4-FFF2-40B4-BE49-F238E27FC236}">
                <a16:creationId xmlns:a16="http://schemas.microsoft.com/office/drawing/2014/main" xmlns="" id="{FE2EC4B9-FEA8-5949-0381-2ECF9CD27D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2900098"/>
              </p:ext>
            </p:extLst>
          </p:nvPr>
        </p:nvGraphicFramePr>
        <p:xfrm>
          <a:off x="1057656" y="1974217"/>
          <a:ext cx="9815553" cy="3991860"/>
        </p:xfrm>
        <a:graphic>
          <a:graphicData uri="http://schemas.openxmlformats.org/drawingml/2006/table">
            <a:tbl>
              <a:tblPr firstRow="1" bandRow="1"/>
              <a:tblGrid>
                <a:gridCol w="2231136">
                  <a:extLst>
                    <a:ext uri="{9D8B030D-6E8A-4147-A177-3AD203B41FA5}">
                      <a16:colId xmlns:a16="http://schemas.microsoft.com/office/drawing/2014/main" xmlns="" val="206697396"/>
                    </a:ext>
                  </a:extLst>
                </a:gridCol>
                <a:gridCol w="842713">
                  <a:extLst>
                    <a:ext uri="{9D8B030D-6E8A-4147-A177-3AD203B41FA5}">
                      <a16:colId xmlns:a16="http://schemas.microsoft.com/office/drawing/2014/main" xmlns="" val="1724599389"/>
                    </a:ext>
                  </a:extLst>
                </a:gridCol>
                <a:gridCol w="842713">
                  <a:extLst>
                    <a:ext uri="{9D8B030D-6E8A-4147-A177-3AD203B41FA5}">
                      <a16:colId xmlns:a16="http://schemas.microsoft.com/office/drawing/2014/main" xmlns="" val="1066407379"/>
                    </a:ext>
                  </a:extLst>
                </a:gridCol>
                <a:gridCol w="842713">
                  <a:extLst>
                    <a:ext uri="{9D8B030D-6E8A-4147-A177-3AD203B41FA5}">
                      <a16:colId xmlns:a16="http://schemas.microsoft.com/office/drawing/2014/main" xmlns="" val="2293220735"/>
                    </a:ext>
                  </a:extLst>
                </a:gridCol>
                <a:gridCol w="842713">
                  <a:extLst>
                    <a:ext uri="{9D8B030D-6E8A-4147-A177-3AD203B41FA5}">
                      <a16:colId xmlns:a16="http://schemas.microsoft.com/office/drawing/2014/main" xmlns="" val="2773131197"/>
                    </a:ext>
                  </a:extLst>
                </a:gridCol>
                <a:gridCol w="842713">
                  <a:extLst>
                    <a:ext uri="{9D8B030D-6E8A-4147-A177-3AD203B41FA5}">
                      <a16:colId xmlns:a16="http://schemas.microsoft.com/office/drawing/2014/main" xmlns="" val="2689055085"/>
                    </a:ext>
                  </a:extLst>
                </a:gridCol>
                <a:gridCol w="842713">
                  <a:extLst>
                    <a:ext uri="{9D8B030D-6E8A-4147-A177-3AD203B41FA5}">
                      <a16:colId xmlns:a16="http://schemas.microsoft.com/office/drawing/2014/main" xmlns="" val="700208559"/>
                    </a:ext>
                  </a:extLst>
                </a:gridCol>
                <a:gridCol w="842713">
                  <a:extLst>
                    <a:ext uri="{9D8B030D-6E8A-4147-A177-3AD203B41FA5}">
                      <a16:colId xmlns:a16="http://schemas.microsoft.com/office/drawing/2014/main" xmlns="" val="331586179"/>
                    </a:ext>
                  </a:extLst>
                </a:gridCol>
                <a:gridCol w="842713">
                  <a:extLst>
                    <a:ext uri="{9D8B030D-6E8A-4147-A177-3AD203B41FA5}">
                      <a16:colId xmlns:a16="http://schemas.microsoft.com/office/drawing/2014/main" xmlns="" val="4118259842"/>
                    </a:ext>
                  </a:extLst>
                </a:gridCol>
                <a:gridCol w="842713">
                  <a:extLst>
                    <a:ext uri="{9D8B030D-6E8A-4147-A177-3AD203B41FA5}">
                      <a16:colId xmlns:a16="http://schemas.microsoft.com/office/drawing/2014/main" xmlns="" val="2444668567"/>
                    </a:ext>
                  </a:extLst>
                </a:gridCol>
              </a:tblGrid>
              <a:tr h="3430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algn="l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9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10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11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12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20771159"/>
                  </a:ext>
                </a:extLst>
              </a:tr>
              <a:tr h="7252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marL="285750" indent="-285750" algn="l" latinLnBrk="1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딥러닝 스터디</a:t>
                      </a: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40000"/>
                      </a:srgbClr>
                    </a:solidFill>
                  </a:tcPr>
                </a:tc>
                <a:tc gridSpan="9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08215432"/>
                  </a:ext>
                </a:extLst>
              </a:tr>
              <a:tr h="7252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marL="285750" indent="-285750" algn="l" latinLnBrk="1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기획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디자인</a:t>
                      </a: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 gridSpan="9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94669756"/>
                  </a:ext>
                </a:extLst>
              </a:tr>
              <a:tr h="7252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marL="342900" indent="-342900" algn="l" latinLnBrk="1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설계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개발</a:t>
                      </a: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40000"/>
                      </a:srgbClr>
                    </a:solidFill>
                  </a:tcPr>
                </a:tc>
                <a:tc gridSpan="9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64190190"/>
                  </a:ext>
                </a:extLst>
              </a:tr>
              <a:tr h="7252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프로토 타입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 gridSpan="9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51071214"/>
                  </a:ext>
                </a:extLst>
              </a:tr>
              <a:tr h="7252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프로토타입 학습모델 적용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40000"/>
                      </a:srgbClr>
                    </a:solidFill>
                  </a:tcPr>
                </a:tc>
                <a:tc gridSpan="9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37663228"/>
                  </a:ext>
                </a:extLst>
              </a:tr>
            </a:tbl>
          </a:graphicData>
        </a:graphic>
      </p:graphicFrame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DB467537-5820-42E8-C5E7-25C636FA8BF3}"/>
              </a:ext>
            </a:extLst>
          </p:cNvPr>
          <p:cNvCxnSpPr/>
          <p:nvPr/>
        </p:nvCxnSpPr>
        <p:spPr>
          <a:xfrm>
            <a:off x="3828288" y="2669161"/>
            <a:ext cx="6748272" cy="0"/>
          </a:xfrm>
          <a:prstGeom prst="straightConnector1">
            <a:avLst/>
          </a:prstGeom>
          <a:noFill/>
          <a:ln w="38100" cap="flat" cmpd="sng" algn="ctr">
            <a:solidFill>
              <a:srgbClr val="4A66AC"/>
            </a:solidFill>
            <a:prstDash val="solid"/>
            <a:tailEnd type="triangle"/>
          </a:ln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</p:spPr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B31B36BC-0774-9628-47D3-EE203120B022}"/>
              </a:ext>
            </a:extLst>
          </p:cNvPr>
          <p:cNvCxnSpPr>
            <a:cxnSpLocks/>
          </p:cNvCxnSpPr>
          <p:nvPr/>
        </p:nvCxnSpPr>
        <p:spPr>
          <a:xfrm>
            <a:off x="3828288" y="3443353"/>
            <a:ext cx="850392" cy="0"/>
          </a:xfrm>
          <a:prstGeom prst="straightConnector1">
            <a:avLst/>
          </a:prstGeom>
          <a:noFill/>
          <a:ln w="38100" cap="flat" cmpd="sng" algn="ctr">
            <a:solidFill>
              <a:srgbClr val="4A66AC"/>
            </a:solidFill>
            <a:prstDash val="solid"/>
            <a:tailEnd type="triangle"/>
          </a:ln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</p:spPr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38F0AEE6-ABEB-5A0A-0FFB-8403C9D80366}"/>
              </a:ext>
            </a:extLst>
          </p:cNvPr>
          <p:cNvCxnSpPr>
            <a:cxnSpLocks/>
          </p:cNvCxnSpPr>
          <p:nvPr/>
        </p:nvCxnSpPr>
        <p:spPr>
          <a:xfrm>
            <a:off x="4678680" y="4147441"/>
            <a:ext cx="1122680" cy="0"/>
          </a:xfrm>
          <a:prstGeom prst="straightConnector1">
            <a:avLst/>
          </a:prstGeom>
          <a:noFill/>
          <a:ln w="38100" cap="flat" cmpd="sng" algn="ctr">
            <a:solidFill>
              <a:srgbClr val="4A66AC"/>
            </a:solidFill>
            <a:prstDash val="solid"/>
            <a:tailEnd type="triangle"/>
          </a:ln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</p:spPr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981516A9-8DF3-9B79-3FED-2E40682E807C}"/>
              </a:ext>
            </a:extLst>
          </p:cNvPr>
          <p:cNvCxnSpPr>
            <a:cxnSpLocks/>
          </p:cNvCxnSpPr>
          <p:nvPr/>
        </p:nvCxnSpPr>
        <p:spPr>
          <a:xfrm>
            <a:off x="4678680" y="4894201"/>
            <a:ext cx="2026920" cy="0"/>
          </a:xfrm>
          <a:prstGeom prst="straightConnector1">
            <a:avLst/>
          </a:prstGeom>
          <a:noFill/>
          <a:ln w="38100" cap="flat" cmpd="sng" algn="ctr">
            <a:solidFill>
              <a:srgbClr val="4A66AC"/>
            </a:solidFill>
            <a:prstDash val="solid"/>
            <a:tailEnd type="triangle"/>
          </a:ln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</p:spPr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C929CC34-5A17-6DA3-FCB7-21F96AB0EA6B}"/>
              </a:ext>
            </a:extLst>
          </p:cNvPr>
          <p:cNvCxnSpPr>
            <a:cxnSpLocks/>
          </p:cNvCxnSpPr>
          <p:nvPr/>
        </p:nvCxnSpPr>
        <p:spPr>
          <a:xfrm>
            <a:off x="6888480" y="5622673"/>
            <a:ext cx="3688080" cy="0"/>
          </a:xfrm>
          <a:prstGeom prst="straightConnector1">
            <a:avLst/>
          </a:prstGeom>
          <a:noFill/>
          <a:ln w="38100" cap="flat" cmpd="sng" algn="ctr">
            <a:solidFill>
              <a:srgbClr val="4A66AC"/>
            </a:solidFill>
            <a:prstDash val="solid"/>
            <a:tailEnd type="triangle"/>
          </a:ln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530482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DCFDF0E-7271-355E-2D17-1AB782B41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/>
              <a:t>02</a:t>
            </a:r>
            <a:br>
              <a:rPr lang="en-US" altLang="ko-KR" b="1"/>
            </a:br>
            <a:r>
              <a:rPr lang="ko-KR" altLang="en-US" b="1"/>
              <a:t>프로젝트 진행 상황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27471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67F0590-E465-ED99-8B0B-EB157226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98" y="1126273"/>
            <a:ext cx="3195635" cy="538822"/>
          </a:xfrm>
        </p:spPr>
        <p:txBody>
          <a:bodyPr>
            <a:normAutofit/>
          </a:bodyPr>
          <a:lstStyle/>
          <a:p>
            <a:r>
              <a:rPr lang="en-US" altLang="ko-KR" sz="2600" b="1" spc="-300"/>
              <a:t>02. </a:t>
            </a:r>
            <a:r>
              <a:rPr lang="ko-KR" altLang="en-US" sz="2600" b="1" spc="-300"/>
              <a:t>프로젝트 진행 상황 </a:t>
            </a:r>
            <a:endParaRPr lang="ko-KR" altLang="en-US" sz="2600" b="1" spc="-3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03E9ED5-F9D6-D510-CCE0-6D7EC2229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b="1">
                <a:solidFill>
                  <a:srgbClr val="3F5FFF"/>
                </a:solidFill>
              </a:rPr>
              <a:t>라즈베리파이 웹캠</a:t>
            </a:r>
            <a:endParaRPr lang="en-US" altLang="ko-KR" b="1">
              <a:solidFill>
                <a:srgbClr val="3F5FFF"/>
              </a:solidFill>
            </a:endParaRPr>
          </a:p>
          <a:p>
            <a:r>
              <a:rPr lang="en-US" altLang="ko-KR" b="1"/>
              <a:t>Slack Open</a:t>
            </a:r>
            <a:r>
              <a:rPr lang="ko-KR" altLang="en-US" b="1"/>
              <a:t> </a:t>
            </a:r>
            <a:r>
              <a:rPr lang="en-US" altLang="ko-KR" b="1"/>
              <a:t>API</a:t>
            </a:r>
            <a:endParaRPr lang="en-US" altLang="ko-KR" b="1" dirty="0"/>
          </a:p>
          <a:p>
            <a:r>
              <a:rPr lang="ko-KR" altLang="en-US" b="1"/>
              <a:t>라즈베리파이 드론 </a:t>
            </a:r>
            <a:endParaRPr lang="en-US" altLang="ko-KR" b="1"/>
          </a:p>
          <a:p>
            <a:r>
              <a:rPr lang="en-US" altLang="ko-KR" b="1"/>
              <a:t>GitHub</a:t>
            </a:r>
          </a:p>
          <a:p>
            <a:r>
              <a:rPr lang="en-US" altLang="ko-KR" b="1"/>
              <a:t>GUI </a:t>
            </a:r>
            <a:r>
              <a:rPr lang="ko-KR" altLang="en-US" b="1"/>
              <a:t>예상 설계도</a:t>
            </a:r>
            <a:endParaRPr lang="en-US" altLang="ko-KR" b="1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4FB17272-D482-6821-5F62-92795D1F51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2421" y="626726"/>
            <a:ext cx="7349501" cy="1053897"/>
          </a:xfrm>
        </p:spPr>
        <p:txBody>
          <a:bodyPr/>
          <a:lstStyle/>
          <a:p>
            <a:r>
              <a:rPr lang="ko-KR" altLang="en-US" b="1"/>
              <a:t>라즈베리파이 웹캠</a:t>
            </a:r>
            <a:endParaRPr lang="ko-KR" altLang="en-US" b="1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8A168305-D098-7E83-0E7F-7EE68EC9C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0585" y="713678"/>
            <a:ext cx="938343" cy="951417"/>
          </a:xfrm>
          <a:prstGeom prst="rect">
            <a:avLst/>
          </a:prstGeom>
        </p:spPr>
      </p:pic>
      <p:pic>
        <p:nvPicPr>
          <p:cNvPr id="44" name="웹캠">
            <a:hlinkClick r:id="" action="ppaction://media"/>
            <a:extLst>
              <a:ext uri="{FF2B5EF4-FFF2-40B4-BE49-F238E27FC236}">
                <a16:creationId xmlns:a16="http://schemas.microsoft.com/office/drawing/2014/main" xmlns="" id="{94C0F157-48B3-0018-1220-E6068B0636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90585" y="1899563"/>
            <a:ext cx="7087953" cy="421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4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9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4F191061-6BC2-7CB6-FFFD-3692D2568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822" y="2195451"/>
            <a:ext cx="7553325" cy="36766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67F0590-E465-ED99-8B0B-EB157226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98" y="1126273"/>
            <a:ext cx="3195635" cy="538822"/>
          </a:xfrm>
        </p:spPr>
        <p:txBody>
          <a:bodyPr>
            <a:normAutofit/>
          </a:bodyPr>
          <a:lstStyle/>
          <a:p>
            <a:r>
              <a:rPr lang="en-US" altLang="ko-KR" sz="2600" b="1" spc="-300"/>
              <a:t>02. </a:t>
            </a:r>
            <a:r>
              <a:rPr lang="ko-KR" altLang="en-US" sz="2600" b="1" spc="-300"/>
              <a:t>프로젝트 진행 상황 </a:t>
            </a:r>
            <a:endParaRPr lang="ko-KR" altLang="en-US" sz="2600" b="1" spc="-3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03E9ED5-F9D6-D510-CCE0-6D7EC2229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b="1"/>
              <a:t>라즈베리파이 웹캠</a:t>
            </a:r>
            <a:endParaRPr lang="en-US" altLang="ko-KR" b="1"/>
          </a:p>
          <a:p>
            <a:r>
              <a:rPr lang="en-US" altLang="ko-KR" b="1">
                <a:solidFill>
                  <a:srgbClr val="3F5FFF"/>
                </a:solidFill>
              </a:rPr>
              <a:t>Slack </a:t>
            </a:r>
            <a:r>
              <a:rPr lang="ko-KR" altLang="en-US" b="1">
                <a:solidFill>
                  <a:srgbClr val="3F5FFF"/>
                </a:solidFill>
              </a:rPr>
              <a:t>응급 상황 알림 시스템</a:t>
            </a:r>
            <a:endParaRPr lang="en-US" altLang="ko-KR" b="1">
              <a:solidFill>
                <a:srgbClr val="3F5FFF"/>
              </a:solidFill>
            </a:endParaRPr>
          </a:p>
          <a:p>
            <a:r>
              <a:rPr lang="ko-KR" altLang="en-US" b="1"/>
              <a:t>라즈베리파이 드론 </a:t>
            </a:r>
            <a:endParaRPr lang="en-US" altLang="ko-KR" b="1"/>
          </a:p>
          <a:p>
            <a:r>
              <a:rPr lang="en-US" altLang="ko-KR" b="1"/>
              <a:t>GitHub</a:t>
            </a:r>
          </a:p>
          <a:p>
            <a:r>
              <a:rPr lang="en-US" altLang="ko-KR" b="1"/>
              <a:t>GUI </a:t>
            </a:r>
            <a:r>
              <a:rPr lang="ko-KR" altLang="en-US" b="1"/>
              <a:t>예상 설계도</a:t>
            </a:r>
            <a:endParaRPr lang="en-US" altLang="ko-KR" b="1"/>
          </a:p>
          <a:p>
            <a:endParaRPr lang="en-US" altLang="ko-KR" b="1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4FB17272-D482-6821-5F62-92795D1F51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/>
              <a:t>Slack        </a:t>
            </a:r>
            <a:r>
              <a:rPr lang="ko-KR" altLang="en-US" b="1"/>
              <a:t>응급상황 알림 시스템 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AE81798-DA9E-C368-8BE6-FC93F2C57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4183" y="840359"/>
            <a:ext cx="2229161" cy="676369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6EF8788C-2653-E2D0-C4D3-7184E02E07E4}"/>
              </a:ext>
            </a:extLst>
          </p:cNvPr>
          <p:cNvGrpSpPr/>
          <p:nvPr/>
        </p:nvGrpSpPr>
        <p:grpSpPr>
          <a:xfrm>
            <a:off x="6341326" y="1894256"/>
            <a:ext cx="3086100" cy="4578559"/>
            <a:chOff x="6341326" y="1894256"/>
            <a:chExt cx="3086100" cy="457855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AEAFDC11-0BBE-0B96-4F3F-53F8D8061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3238"/>
            <a:stretch/>
          </p:blipFill>
          <p:spPr>
            <a:xfrm>
              <a:off x="6341326" y="1894256"/>
              <a:ext cx="3086100" cy="457855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3B302C33-112B-BF95-F10F-CF8C88CE5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07480" y="4829236"/>
              <a:ext cx="375677" cy="32696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AEA23469-B04F-6980-427E-62403DDE5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75162" y="4686341"/>
              <a:ext cx="476316" cy="285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374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깔끔파랑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깔끔파랑" id="{C2E4807D-7B54-4A92-B9F7-3438A68252A7}" vid="{80202207-C389-4871-92EE-0055758E680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깔끔파랑</Template>
  <TotalTime>602</TotalTime>
  <Words>289</Words>
  <Application>Microsoft Office PowerPoint</Application>
  <PresentationFormat>사용자 지정</PresentationFormat>
  <Paragraphs>118</Paragraphs>
  <Slides>14</Slides>
  <Notes>8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깔끔파랑</vt:lpstr>
      <vt:lpstr>딥러닝을 통한 영상기반 응급상황 탐지 및 대응 시스템</vt:lpstr>
      <vt:lpstr>목차</vt:lpstr>
      <vt:lpstr>01 프로젝트 </vt:lpstr>
      <vt:lpstr>PowerPoint 프레젠테이션</vt:lpstr>
      <vt:lpstr>세부기능 및 개발 담당자</vt:lpstr>
      <vt:lpstr>추진일정</vt:lpstr>
      <vt:lpstr>02 프로젝트 진행 상황</vt:lpstr>
      <vt:lpstr>02. 프로젝트 진행 상황 </vt:lpstr>
      <vt:lpstr>02. 프로젝트 진행 상황 </vt:lpstr>
      <vt:lpstr>02. 프로젝트 진행 상황 </vt:lpstr>
      <vt:lpstr>02. 프로젝트 진행 상황 </vt:lpstr>
      <vt:lpstr>02. 프로젝트 진행 상황 </vt:lpstr>
      <vt:lpstr>Q&amp;A</vt:lpstr>
      <vt:lpstr>감사합니다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Emergency Detection Using Deep Learning</dc:title>
  <dc:creator>조찬우</dc:creator>
  <cp:lastModifiedBy>user</cp:lastModifiedBy>
  <cp:revision>75</cp:revision>
  <dcterms:created xsi:type="dcterms:W3CDTF">2022-10-05T05:55:48Z</dcterms:created>
  <dcterms:modified xsi:type="dcterms:W3CDTF">2022-11-17T03:04:38Z</dcterms:modified>
</cp:coreProperties>
</file>